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mp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8" r:id="rId2"/>
    <p:sldId id="259" r:id="rId3"/>
    <p:sldId id="315" r:id="rId4"/>
    <p:sldId id="316" r:id="rId5"/>
    <p:sldId id="325" r:id="rId6"/>
    <p:sldId id="318" r:id="rId7"/>
    <p:sldId id="319" r:id="rId8"/>
    <p:sldId id="320" r:id="rId9"/>
    <p:sldId id="321" r:id="rId10"/>
    <p:sldId id="303" r:id="rId11"/>
    <p:sldId id="304" r:id="rId12"/>
    <p:sldId id="305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326" r:id="rId31"/>
    <p:sldId id="295" r:id="rId32"/>
    <p:sldId id="296" r:id="rId33"/>
    <p:sldId id="298" r:id="rId34"/>
    <p:sldId id="297" r:id="rId35"/>
    <p:sldId id="299" r:id="rId36"/>
    <p:sldId id="327" r:id="rId37"/>
    <p:sldId id="329" r:id="rId38"/>
    <p:sldId id="328" r:id="rId39"/>
    <p:sldId id="306" r:id="rId40"/>
    <p:sldId id="284" r:id="rId41"/>
    <p:sldId id="330" r:id="rId42"/>
    <p:sldId id="331" r:id="rId43"/>
    <p:sldId id="332" r:id="rId44"/>
    <p:sldId id="333" r:id="rId45"/>
    <p:sldId id="302" r:id="rId46"/>
    <p:sldId id="324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7F3"/>
    <a:srgbClr val="F5F0E7"/>
    <a:srgbClr val="F7E6CE"/>
    <a:srgbClr val="3E423A"/>
    <a:srgbClr val="A4CFBE"/>
    <a:srgbClr val="C55C57"/>
    <a:srgbClr val="6C6E58"/>
    <a:srgbClr val="417378"/>
    <a:srgbClr val="B1BB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94591" autoAdjust="0"/>
  </p:normalViewPr>
  <p:slideViewPr>
    <p:cSldViewPr snapToGrid="0" snapToObjects="1">
      <p:cViewPr>
        <p:scale>
          <a:sx n="110" d="100"/>
          <a:sy n="110" d="100"/>
        </p:scale>
        <p:origin x="-448" y="1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2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FA26BE-7E56-4995-AF9C-2DEDB64834D9}" type="doc">
      <dgm:prSet loTypeId="urn:microsoft.com/office/officeart/2005/8/layout/hierarchy6" loCatId="hierarchy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CA"/>
        </a:p>
      </dgm:t>
    </dgm:pt>
    <dgm:pt modelId="{1A90CDAF-375C-4A6A-A887-CEA7611AC282}">
      <dgm:prSet phldrT="[Text]"/>
      <dgm:spPr>
        <a:solidFill>
          <a:srgbClr val="417378"/>
        </a:solidFill>
      </dgm:spPr>
      <dgm:t>
        <a:bodyPr/>
        <a:lstStyle/>
        <a:p>
          <a:r>
            <a:rPr lang="en-CA" dirty="0" smtClean="0"/>
            <a:t>CMS Content</a:t>
          </a:r>
          <a:endParaRPr lang="en-CA" dirty="0"/>
        </a:p>
      </dgm:t>
    </dgm:pt>
    <dgm:pt modelId="{4D6F48F3-8A14-4C84-9066-4AD1468570C0}" type="parTrans" cxnId="{AE0572CC-795F-4F1B-AE2D-700C8B3B56AE}">
      <dgm:prSet/>
      <dgm:spPr/>
      <dgm:t>
        <a:bodyPr/>
        <a:lstStyle/>
        <a:p>
          <a:endParaRPr lang="en-CA"/>
        </a:p>
      </dgm:t>
    </dgm:pt>
    <dgm:pt modelId="{9B43CA12-4FF1-460E-A9FC-B126BC69432D}" type="sibTrans" cxnId="{AE0572CC-795F-4F1B-AE2D-700C8B3B56AE}">
      <dgm:prSet/>
      <dgm:spPr/>
      <dgm:t>
        <a:bodyPr/>
        <a:lstStyle/>
        <a:p>
          <a:endParaRPr lang="en-CA"/>
        </a:p>
      </dgm:t>
    </dgm:pt>
    <dgm:pt modelId="{8BEC30B5-BCDE-432D-A0FA-3BAF282C84B9}">
      <dgm:prSet phldrT="[Text]"/>
      <dgm:spPr>
        <a:solidFill>
          <a:srgbClr val="417378"/>
        </a:solidFill>
      </dgm:spPr>
      <dgm:t>
        <a:bodyPr/>
        <a:lstStyle/>
        <a:p>
          <a:r>
            <a:rPr lang="en-CA" dirty="0" smtClean="0"/>
            <a:t>The Information</a:t>
          </a:r>
          <a:endParaRPr lang="en-CA" dirty="0"/>
        </a:p>
      </dgm:t>
    </dgm:pt>
    <dgm:pt modelId="{172A2EDB-F460-47A4-BABB-FC519D2D118D}" type="parTrans" cxnId="{FA67FED0-BCBE-4311-A107-E36BED353F47}">
      <dgm:prSet/>
      <dgm:spPr/>
      <dgm:t>
        <a:bodyPr/>
        <a:lstStyle/>
        <a:p>
          <a:endParaRPr lang="en-CA"/>
        </a:p>
      </dgm:t>
    </dgm:pt>
    <dgm:pt modelId="{9D3EE194-B4EE-4A35-BBA1-4593897F0A1B}" type="sibTrans" cxnId="{FA67FED0-BCBE-4311-A107-E36BED353F47}">
      <dgm:prSet/>
      <dgm:spPr/>
      <dgm:t>
        <a:bodyPr/>
        <a:lstStyle/>
        <a:p>
          <a:endParaRPr lang="en-CA"/>
        </a:p>
      </dgm:t>
    </dgm:pt>
    <dgm:pt modelId="{FC5AFA4D-EFD7-4AAC-A7AC-403FFADFBBE7}">
      <dgm:prSet phldrT="[Text]"/>
      <dgm:spPr>
        <a:solidFill>
          <a:srgbClr val="417378"/>
        </a:solidFill>
      </dgm:spPr>
      <dgm:t>
        <a:bodyPr/>
        <a:lstStyle/>
        <a:p>
          <a:r>
            <a:rPr lang="en-CA" dirty="0" smtClean="0"/>
            <a:t>The Application</a:t>
          </a:r>
          <a:endParaRPr lang="en-CA" dirty="0"/>
        </a:p>
      </dgm:t>
    </dgm:pt>
    <dgm:pt modelId="{CC5FC262-BC30-46BE-83AC-CC06C6DFE20C}" type="parTrans" cxnId="{D1B95E4A-A96D-4B3B-B220-0FDB896669A8}">
      <dgm:prSet/>
      <dgm:spPr/>
      <dgm:t>
        <a:bodyPr/>
        <a:lstStyle/>
        <a:p>
          <a:endParaRPr lang="en-CA"/>
        </a:p>
      </dgm:t>
    </dgm:pt>
    <dgm:pt modelId="{3CE569A4-8433-4970-BDC5-642F8B74BCE8}" type="sibTrans" cxnId="{D1B95E4A-A96D-4B3B-B220-0FDB896669A8}">
      <dgm:prSet/>
      <dgm:spPr/>
      <dgm:t>
        <a:bodyPr/>
        <a:lstStyle/>
        <a:p>
          <a:endParaRPr lang="en-CA"/>
        </a:p>
      </dgm:t>
    </dgm:pt>
    <dgm:pt modelId="{5FB3D546-57E5-4FD4-8B26-54593E5F86C2}" type="pres">
      <dgm:prSet presAssocID="{07FA26BE-7E56-4995-AF9C-2DEDB64834D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43772051-A480-4762-8F34-5655121DFF6A}" type="pres">
      <dgm:prSet presAssocID="{07FA26BE-7E56-4995-AF9C-2DEDB64834D9}" presName="hierFlow" presStyleCnt="0"/>
      <dgm:spPr/>
    </dgm:pt>
    <dgm:pt modelId="{38F62422-F130-495C-9319-52C73AB15351}" type="pres">
      <dgm:prSet presAssocID="{07FA26BE-7E56-4995-AF9C-2DEDB64834D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1D90603D-93CA-4F91-A6D9-BD6854DEA366}" type="pres">
      <dgm:prSet presAssocID="{1A90CDAF-375C-4A6A-A887-CEA7611AC282}" presName="Name14" presStyleCnt="0"/>
      <dgm:spPr/>
    </dgm:pt>
    <dgm:pt modelId="{D590CE3A-981C-4710-9D44-1FE898984EF7}" type="pres">
      <dgm:prSet presAssocID="{1A90CDAF-375C-4A6A-A887-CEA7611AC282}" presName="level1Shape" presStyleLbl="node0" presStyleIdx="0" presStyleCnt="1" custScaleY="47185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D171E07A-0BD5-482E-8594-6E65ED43A730}" type="pres">
      <dgm:prSet presAssocID="{1A90CDAF-375C-4A6A-A887-CEA7611AC282}" presName="hierChild2" presStyleCnt="0"/>
      <dgm:spPr/>
    </dgm:pt>
    <dgm:pt modelId="{356F74B3-8FE2-4EA8-9B33-F3289073B02F}" type="pres">
      <dgm:prSet presAssocID="{172A2EDB-F460-47A4-BABB-FC519D2D118D}" presName="Name19" presStyleLbl="parChTrans1D2" presStyleIdx="0" presStyleCnt="2"/>
      <dgm:spPr/>
      <dgm:t>
        <a:bodyPr/>
        <a:lstStyle/>
        <a:p>
          <a:endParaRPr lang="en-CA"/>
        </a:p>
      </dgm:t>
    </dgm:pt>
    <dgm:pt modelId="{045E5D96-B3AA-46B7-93FD-A33A87A3BA35}" type="pres">
      <dgm:prSet presAssocID="{8BEC30B5-BCDE-432D-A0FA-3BAF282C84B9}" presName="Name21" presStyleCnt="0"/>
      <dgm:spPr/>
    </dgm:pt>
    <dgm:pt modelId="{FFB12403-1B17-4D06-8A57-2039B011C0FC}" type="pres">
      <dgm:prSet presAssocID="{8BEC30B5-BCDE-432D-A0FA-3BAF282C84B9}" presName="level2Shape" presStyleLbl="node2" presStyleIdx="0" presStyleCnt="2" custScaleX="137836" custScaleY="42938"/>
      <dgm:spPr/>
      <dgm:t>
        <a:bodyPr/>
        <a:lstStyle/>
        <a:p>
          <a:endParaRPr lang="en-CA"/>
        </a:p>
      </dgm:t>
    </dgm:pt>
    <dgm:pt modelId="{2FF8FEE2-318A-4A03-9A2C-D1327F473246}" type="pres">
      <dgm:prSet presAssocID="{8BEC30B5-BCDE-432D-A0FA-3BAF282C84B9}" presName="hierChild3" presStyleCnt="0"/>
      <dgm:spPr/>
    </dgm:pt>
    <dgm:pt modelId="{D649B548-A4E3-4806-ABBE-1138A8497A64}" type="pres">
      <dgm:prSet presAssocID="{CC5FC262-BC30-46BE-83AC-CC06C6DFE20C}" presName="Name19" presStyleLbl="parChTrans1D2" presStyleIdx="1" presStyleCnt="2"/>
      <dgm:spPr/>
      <dgm:t>
        <a:bodyPr/>
        <a:lstStyle/>
        <a:p>
          <a:endParaRPr lang="en-CA"/>
        </a:p>
      </dgm:t>
    </dgm:pt>
    <dgm:pt modelId="{31DA83F7-6E51-4A85-A206-E9ACA66A8505}" type="pres">
      <dgm:prSet presAssocID="{FC5AFA4D-EFD7-4AAC-A7AC-403FFADFBBE7}" presName="Name21" presStyleCnt="0"/>
      <dgm:spPr/>
    </dgm:pt>
    <dgm:pt modelId="{BF9C70FB-99A9-4490-B4B6-4ABE715A4F56}" type="pres">
      <dgm:prSet presAssocID="{FC5AFA4D-EFD7-4AAC-A7AC-403FFADFBBE7}" presName="level2Shape" presStyleLbl="node2" presStyleIdx="1" presStyleCnt="2" custScaleX="137836" custScaleY="42938"/>
      <dgm:spPr/>
      <dgm:t>
        <a:bodyPr/>
        <a:lstStyle/>
        <a:p>
          <a:endParaRPr lang="en-CA"/>
        </a:p>
      </dgm:t>
    </dgm:pt>
    <dgm:pt modelId="{603322A6-51BC-4B7B-A7F1-F46A798248B6}" type="pres">
      <dgm:prSet presAssocID="{FC5AFA4D-EFD7-4AAC-A7AC-403FFADFBBE7}" presName="hierChild3" presStyleCnt="0"/>
      <dgm:spPr/>
    </dgm:pt>
    <dgm:pt modelId="{2AFE8842-2436-4FFC-9D50-46F298E91290}" type="pres">
      <dgm:prSet presAssocID="{07FA26BE-7E56-4995-AF9C-2DEDB64834D9}" presName="bgShapesFlow" presStyleCnt="0"/>
      <dgm:spPr/>
    </dgm:pt>
  </dgm:ptLst>
  <dgm:cxnLst>
    <dgm:cxn modelId="{9D65A396-AF7C-4B6F-A26B-8CD428CEE24B}" type="presOf" srcId="{1A90CDAF-375C-4A6A-A887-CEA7611AC282}" destId="{D590CE3A-981C-4710-9D44-1FE898984EF7}" srcOrd="0" destOrd="0" presId="urn:microsoft.com/office/officeart/2005/8/layout/hierarchy6"/>
    <dgm:cxn modelId="{FA67FED0-BCBE-4311-A107-E36BED353F47}" srcId="{1A90CDAF-375C-4A6A-A887-CEA7611AC282}" destId="{8BEC30B5-BCDE-432D-A0FA-3BAF282C84B9}" srcOrd="0" destOrd="0" parTransId="{172A2EDB-F460-47A4-BABB-FC519D2D118D}" sibTransId="{9D3EE194-B4EE-4A35-BBA1-4593897F0A1B}"/>
    <dgm:cxn modelId="{01FBAFB6-6A4A-412D-B996-BA745F43CE9D}" type="presOf" srcId="{FC5AFA4D-EFD7-4AAC-A7AC-403FFADFBBE7}" destId="{BF9C70FB-99A9-4490-B4B6-4ABE715A4F56}" srcOrd="0" destOrd="0" presId="urn:microsoft.com/office/officeart/2005/8/layout/hierarchy6"/>
    <dgm:cxn modelId="{D7D0B48E-B0AB-4DB2-BD95-527B321DCE63}" type="presOf" srcId="{172A2EDB-F460-47A4-BABB-FC519D2D118D}" destId="{356F74B3-8FE2-4EA8-9B33-F3289073B02F}" srcOrd="0" destOrd="0" presId="urn:microsoft.com/office/officeart/2005/8/layout/hierarchy6"/>
    <dgm:cxn modelId="{AE0572CC-795F-4F1B-AE2D-700C8B3B56AE}" srcId="{07FA26BE-7E56-4995-AF9C-2DEDB64834D9}" destId="{1A90CDAF-375C-4A6A-A887-CEA7611AC282}" srcOrd="0" destOrd="0" parTransId="{4D6F48F3-8A14-4C84-9066-4AD1468570C0}" sibTransId="{9B43CA12-4FF1-460E-A9FC-B126BC69432D}"/>
    <dgm:cxn modelId="{D1B95E4A-A96D-4B3B-B220-0FDB896669A8}" srcId="{1A90CDAF-375C-4A6A-A887-CEA7611AC282}" destId="{FC5AFA4D-EFD7-4AAC-A7AC-403FFADFBBE7}" srcOrd="1" destOrd="0" parTransId="{CC5FC262-BC30-46BE-83AC-CC06C6DFE20C}" sibTransId="{3CE569A4-8433-4970-BDC5-642F8B74BCE8}"/>
    <dgm:cxn modelId="{FB15108D-5832-48D6-B9EE-638E796065CF}" type="presOf" srcId="{CC5FC262-BC30-46BE-83AC-CC06C6DFE20C}" destId="{D649B548-A4E3-4806-ABBE-1138A8497A64}" srcOrd="0" destOrd="0" presId="urn:microsoft.com/office/officeart/2005/8/layout/hierarchy6"/>
    <dgm:cxn modelId="{0451376E-D9D2-4F0E-92A4-94D2B5CFC9BF}" type="presOf" srcId="{07FA26BE-7E56-4995-AF9C-2DEDB64834D9}" destId="{5FB3D546-57E5-4FD4-8B26-54593E5F86C2}" srcOrd="0" destOrd="0" presId="urn:microsoft.com/office/officeart/2005/8/layout/hierarchy6"/>
    <dgm:cxn modelId="{C822B25B-1235-491B-A2C0-E58CA8CCC002}" type="presOf" srcId="{8BEC30B5-BCDE-432D-A0FA-3BAF282C84B9}" destId="{FFB12403-1B17-4D06-8A57-2039B011C0FC}" srcOrd="0" destOrd="0" presId="urn:microsoft.com/office/officeart/2005/8/layout/hierarchy6"/>
    <dgm:cxn modelId="{74376694-9388-42A8-89DA-8DFDBFA40BA9}" type="presParOf" srcId="{5FB3D546-57E5-4FD4-8B26-54593E5F86C2}" destId="{43772051-A480-4762-8F34-5655121DFF6A}" srcOrd="0" destOrd="0" presId="urn:microsoft.com/office/officeart/2005/8/layout/hierarchy6"/>
    <dgm:cxn modelId="{D00C59F6-F8D0-4396-A9EE-DAF3672E693E}" type="presParOf" srcId="{43772051-A480-4762-8F34-5655121DFF6A}" destId="{38F62422-F130-495C-9319-52C73AB15351}" srcOrd="0" destOrd="0" presId="urn:microsoft.com/office/officeart/2005/8/layout/hierarchy6"/>
    <dgm:cxn modelId="{82B08C04-E8FA-48DF-A395-75AACB22E566}" type="presParOf" srcId="{38F62422-F130-495C-9319-52C73AB15351}" destId="{1D90603D-93CA-4F91-A6D9-BD6854DEA366}" srcOrd="0" destOrd="0" presId="urn:microsoft.com/office/officeart/2005/8/layout/hierarchy6"/>
    <dgm:cxn modelId="{6F865BAF-4CDB-4051-A3DC-9A0E6E8CC77E}" type="presParOf" srcId="{1D90603D-93CA-4F91-A6D9-BD6854DEA366}" destId="{D590CE3A-981C-4710-9D44-1FE898984EF7}" srcOrd="0" destOrd="0" presId="urn:microsoft.com/office/officeart/2005/8/layout/hierarchy6"/>
    <dgm:cxn modelId="{4AF9E94B-4EC2-4D53-9C1B-84CF5E37591E}" type="presParOf" srcId="{1D90603D-93CA-4F91-A6D9-BD6854DEA366}" destId="{D171E07A-0BD5-482E-8594-6E65ED43A730}" srcOrd="1" destOrd="0" presId="urn:microsoft.com/office/officeart/2005/8/layout/hierarchy6"/>
    <dgm:cxn modelId="{9B899AC5-A7D6-4374-AE8E-5745C1E90EBB}" type="presParOf" srcId="{D171E07A-0BD5-482E-8594-6E65ED43A730}" destId="{356F74B3-8FE2-4EA8-9B33-F3289073B02F}" srcOrd="0" destOrd="0" presId="urn:microsoft.com/office/officeart/2005/8/layout/hierarchy6"/>
    <dgm:cxn modelId="{DB0AC493-86DC-4691-8FB7-264EE046147C}" type="presParOf" srcId="{D171E07A-0BD5-482E-8594-6E65ED43A730}" destId="{045E5D96-B3AA-46B7-93FD-A33A87A3BA35}" srcOrd="1" destOrd="0" presId="urn:microsoft.com/office/officeart/2005/8/layout/hierarchy6"/>
    <dgm:cxn modelId="{7D4010AA-D81D-466C-ABF9-6961A4CA3A74}" type="presParOf" srcId="{045E5D96-B3AA-46B7-93FD-A33A87A3BA35}" destId="{FFB12403-1B17-4D06-8A57-2039B011C0FC}" srcOrd="0" destOrd="0" presId="urn:microsoft.com/office/officeart/2005/8/layout/hierarchy6"/>
    <dgm:cxn modelId="{08A7BDF6-FCEA-469A-AD65-31AC56A15B5C}" type="presParOf" srcId="{045E5D96-B3AA-46B7-93FD-A33A87A3BA35}" destId="{2FF8FEE2-318A-4A03-9A2C-D1327F473246}" srcOrd="1" destOrd="0" presId="urn:microsoft.com/office/officeart/2005/8/layout/hierarchy6"/>
    <dgm:cxn modelId="{6CBC5827-9664-47D3-8697-5A5F58675F9D}" type="presParOf" srcId="{D171E07A-0BD5-482E-8594-6E65ED43A730}" destId="{D649B548-A4E3-4806-ABBE-1138A8497A64}" srcOrd="2" destOrd="0" presId="urn:microsoft.com/office/officeart/2005/8/layout/hierarchy6"/>
    <dgm:cxn modelId="{815702A8-CD62-4B7B-B8D1-9C49216E6139}" type="presParOf" srcId="{D171E07A-0BD5-482E-8594-6E65ED43A730}" destId="{31DA83F7-6E51-4A85-A206-E9ACA66A8505}" srcOrd="3" destOrd="0" presId="urn:microsoft.com/office/officeart/2005/8/layout/hierarchy6"/>
    <dgm:cxn modelId="{6EF3BC80-C05C-4EFB-BFC9-C1257710A549}" type="presParOf" srcId="{31DA83F7-6E51-4A85-A206-E9ACA66A8505}" destId="{BF9C70FB-99A9-4490-B4B6-4ABE715A4F56}" srcOrd="0" destOrd="0" presId="urn:microsoft.com/office/officeart/2005/8/layout/hierarchy6"/>
    <dgm:cxn modelId="{E25E777A-893E-47BA-B0F5-7F951B4D9D83}" type="presParOf" srcId="{31DA83F7-6E51-4A85-A206-E9ACA66A8505}" destId="{603322A6-51BC-4B7B-A7F1-F46A798248B6}" srcOrd="1" destOrd="0" presId="urn:microsoft.com/office/officeart/2005/8/layout/hierarchy6"/>
    <dgm:cxn modelId="{0FB8101C-DEEC-4DDE-9224-82D5983911C1}" type="presParOf" srcId="{5FB3D546-57E5-4FD4-8B26-54593E5F86C2}" destId="{2AFE8842-2436-4FFC-9D50-46F298E91290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0CE3A-981C-4710-9D44-1FE898984EF7}">
      <dsp:nvSpPr>
        <dsp:cNvPr id="0" name=""/>
        <dsp:cNvSpPr/>
      </dsp:nvSpPr>
      <dsp:spPr>
        <a:xfrm>
          <a:off x="2878545" y="277758"/>
          <a:ext cx="2271839" cy="714644"/>
        </a:xfrm>
        <a:prstGeom prst="roundRect">
          <a:avLst>
            <a:gd name="adj" fmla="val 10000"/>
          </a:avLst>
        </a:prstGeom>
        <a:solidFill>
          <a:srgbClr val="417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800" kern="1200" dirty="0" smtClean="0"/>
            <a:t>CMS Content</a:t>
          </a:r>
          <a:endParaRPr lang="en-CA" sz="2800" kern="1200" dirty="0"/>
        </a:p>
      </dsp:txBody>
      <dsp:txXfrm>
        <a:off x="2899476" y="298689"/>
        <a:ext cx="2229977" cy="672782"/>
      </dsp:txXfrm>
    </dsp:sp>
    <dsp:sp modelId="{356F74B3-8FE2-4EA8-9B33-F3289073B02F}">
      <dsp:nvSpPr>
        <dsp:cNvPr id="0" name=""/>
        <dsp:cNvSpPr/>
      </dsp:nvSpPr>
      <dsp:spPr>
        <a:xfrm>
          <a:off x="2107983" y="992403"/>
          <a:ext cx="1906481" cy="605823"/>
        </a:xfrm>
        <a:custGeom>
          <a:avLst/>
          <a:gdLst/>
          <a:ahLst/>
          <a:cxnLst/>
          <a:rect l="0" t="0" r="0" b="0"/>
          <a:pathLst>
            <a:path>
              <a:moveTo>
                <a:pt x="1906481" y="0"/>
              </a:moveTo>
              <a:lnTo>
                <a:pt x="1906481" y="302911"/>
              </a:lnTo>
              <a:lnTo>
                <a:pt x="0" y="302911"/>
              </a:lnTo>
              <a:lnTo>
                <a:pt x="0" y="605823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B12403-1B17-4D06-8A57-2039B011C0FC}">
      <dsp:nvSpPr>
        <dsp:cNvPr id="0" name=""/>
        <dsp:cNvSpPr/>
      </dsp:nvSpPr>
      <dsp:spPr>
        <a:xfrm>
          <a:off x="542277" y="1598227"/>
          <a:ext cx="3131412" cy="650321"/>
        </a:xfrm>
        <a:prstGeom prst="roundRect">
          <a:avLst>
            <a:gd name="adj" fmla="val 10000"/>
          </a:avLst>
        </a:prstGeom>
        <a:solidFill>
          <a:srgbClr val="417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800" kern="1200" dirty="0" smtClean="0"/>
            <a:t>The Information</a:t>
          </a:r>
          <a:endParaRPr lang="en-CA" sz="2800" kern="1200" dirty="0"/>
        </a:p>
      </dsp:txBody>
      <dsp:txXfrm>
        <a:off x="561324" y="1617274"/>
        <a:ext cx="3093318" cy="612227"/>
      </dsp:txXfrm>
    </dsp:sp>
    <dsp:sp modelId="{D649B548-A4E3-4806-ABBE-1138A8497A64}">
      <dsp:nvSpPr>
        <dsp:cNvPr id="0" name=""/>
        <dsp:cNvSpPr/>
      </dsp:nvSpPr>
      <dsp:spPr>
        <a:xfrm>
          <a:off x="4014465" y="992403"/>
          <a:ext cx="1906481" cy="605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2911"/>
              </a:lnTo>
              <a:lnTo>
                <a:pt x="1906481" y="302911"/>
              </a:lnTo>
              <a:lnTo>
                <a:pt x="1906481" y="605823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C70FB-99A9-4490-B4B6-4ABE715A4F56}">
      <dsp:nvSpPr>
        <dsp:cNvPr id="0" name=""/>
        <dsp:cNvSpPr/>
      </dsp:nvSpPr>
      <dsp:spPr>
        <a:xfrm>
          <a:off x="4355241" y="1598227"/>
          <a:ext cx="3131412" cy="650321"/>
        </a:xfrm>
        <a:prstGeom prst="roundRect">
          <a:avLst>
            <a:gd name="adj" fmla="val 10000"/>
          </a:avLst>
        </a:prstGeom>
        <a:solidFill>
          <a:srgbClr val="417378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2800" kern="1200" dirty="0" smtClean="0"/>
            <a:t>The Application</a:t>
          </a:r>
          <a:endParaRPr lang="en-CA" sz="2800" kern="1200" dirty="0"/>
        </a:p>
      </dsp:txBody>
      <dsp:txXfrm>
        <a:off x="4374288" y="1617274"/>
        <a:ext cx="3093318" cy="612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FDDC1-569C-7649-98E5-E8C62AED4CDC}" type="datetimeFigureOut">
              <a:rPr lang="en-US" smtClean="0"/>
              <a:t>2013-12-08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23095-AD13-9C4A-BDBF-F07BE71FA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4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C78BF-E44A-B34D-9EFE-34A0DDAFA744}" type="datetimeFigureOut">
              <a:rPr lang="en-US" smtClean="0"/>
              <a:t>2013-12-08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E3F93-E7FB-F042-8C19-602C7D4D01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348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CA" smtClean="0"/>
              <a:t>HTTP501 – Team 5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48222" y="6441016"/>
            <a:ext cx="1038578" cy="365125"/>
          </a:xfrm>
          <a:prstGeom prst="rect">
            <a:avLst/>
          </a:prstGeom>
        </p:spPr>
        <p:txBody>
          <a:bodyPr/>
          <a:lstStyle/>
          <a:p>
            <a:fld id="{1CD05CFE-15B2-FB4C-9AB6-85460B5F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0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48222" y="6441016"/>
            <a:ext cx="1038578" cy="365125"/>
          </a:xfrm>
          <a:prstGeom prst="rect">
            <a:avLst/>
          </a:prstGeom>
        </p:spPr>
        <p:txBody>
          <a:bodyPr/>
          <a:lstStyle/>
          <a:p>
            <a:fld id="{1CD05CFE-15B2-FB4C-9AB6-85460B5F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94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48222" y="6441016"/>
            <a:ext cx="1038578" cy="365125"/>
          </a:xfrm>
          <a:prstGeom prst="rect">
            <a:avLst/>
          </a:prstGeom>
        </p:spPr>
        <p:txBody>
          <a:bodyPr/>
          <a:lstStyle/>
          <a:p>
            <a:fld id="{1CD05CFE-15B2-FB4C-9AB6-85460B5F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49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48222" y="6441016"/>
            <a:ext cx="1038578" cy="365125"/>
          </a:xfrm>
          <a:prstGeom prst="rect">
            <a:avLst/>
          </a:prstGeom>
        </p:spPr>
        <p:txBody>
          <a:bodyPr/>
          <a:lstStyle/>
          <a:p>
            <a:fld id="{1CD05CFE-15B2-FB4C-9AB6-85460B5F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5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CA" smtClean="0"/>
              <a:t>HTTP501 – Team 5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48222" y="6441016"/>
            <a:ext cx="1038578" cy="365125"/>
          </a:xfrm>
          <a:prstGeom prst="rect">
            <a:avLst/>
          </a:prstGeom>
        </p:spPr>
        <p:txBody>
          <a:bodyPr/>
          <a:lstStyle/>
          <a:p>
            <a:fld id="{1CD05CFE-15B2-FB4C-9AB6-85460B5F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9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48222" y="6441016"/>
            <a:ext cx="1038578" cy="365125"/>
          </a:xfrm>
          <a:prstGeom prst="rect">
            <a:avLst/>
          </a:prstGeom>
        </p:spPr>
        <p:txBody>
          <a:bodyPr/>
          <a:lstStyle/>
          <a:p>
            <a:fld id="{1CD05CFE-15B2-FB4C-9AB6-85460B5F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60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48222" y="6441016"/>
            <a:ext cx="1038578" cy="365125"/>
          </a:xfrm>
          <a:prstGeom prst="rect">
            <a:avLst/>
          </a:prstGeom>
        </p:spPr>
        <p:txBody>
          <a:bodyPr/>
          <a:lstStyle/>
          <a:p>
            <a:fld id="{1CD05CFE-15B2-FB4C-9AB6-85460B5F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48222" y="6441016"/>
            <a:ext cx="1038578" cy="365125"/>
          </a:xfrm>
          <a:prstGeom prst="rect">
            <a:avLst/>
          </a:prstGeom>
        </p:spPr>
        <p:txBody>
          <a:bodyPr/>
          <a:lstStyle/>
          <a:p>
            <a:fld id="{1CD05CFE-15B2-FB4C-9AB6-85460B5F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53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48222" y="6441016"/>
            <a:ext cx="1038578" cy="365125"/>
          </a:xfrm>
          <a:prstGeom prst="rect">
            <a:avLst/>
          </a:prstGeom>
        </p:spPr>
        <p:txBody>
          <a:bodyPr/>
          <a:lstStyle/>
          <a:p>
            <a:fld id="{1CD05CFE-15B2-FB4C-9AB6-85460B5F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19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10089" y="644101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48222" y="6441016"/>
            <a:ext cx="1038578" cy="365125"/>
          </a:xfrm>
          <a:prstGeom prst="rect">
            <a:avLst/>
          </a:prstGeom>
        </p:spPr>
        <p:txBody>
          <a:bodyPr/>
          <a:lstStyle/>
          <a:p>
            <a:fld id="{1CD05CFE-15B2-FB4C-9AB6-85460B5F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4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10089" y="644101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48222" y="6441016"/>
            <a:ext cx="1038578" cy="365125"/>
          </a:xfrm>
          <a:prstGeom prst="rect">
            <a:avLst/>
          </a:prstGeom>
        </p:spPr>
        <p:txBody>
          <a:bodyPr/>
          <a:lstStyle/>
          <a:p>
            <a:fld id="{1CD05CFE-15B2-FB4C-9AB6-85460B5F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45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10089" y="644101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48222" y="6441016"/>
            <a:ext cx="1038578" cy="365125"/>
          </a:xfrm>
          <a:prstGeom prst="rect">
            <a:avLst/>
          </a:prstGeom>
        </p:spPr>
        <p:txBody>
          <a:bodyPr/>
          <a:lstStyle/>
          <a:p>
            <a:fld id="{1CD05CFE-15B2-FB4C-9AB6-85460B5F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90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rot="5400000">
            <a:off x="4328025" y="2042027"/>
            <a:ext cx="501651" cy="9158518"/>
          </a:xfrm>
          <a:prstGeom prst="rect">
            <a:avLst/>
          </a:prstGeom>
          <a:solidFill>
            <a:srgbClr val="3E42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93818" y="-93818"/>
            <a:ext cx="1778003" cy="1965640"/>
          </a:xfrm>
          <a:prstGeom prst="rect">
            <a:avLst/>
          </a:prstGeom>
          <a:solidFill>
            <a:srgbClr val="B1BB5D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rot="5400000">
            <a:off x="4844742" y="-2879104"/>
            <a:ext cx="1420156" cy="7178361"/>
          </a:xfrm>
          <a:prstGeom prst="rect">
            <a:avLst/>
          </a:prstGeom>
          <a:solidFill>
            <a:srgbClr val="A4CFBE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65639" y="147639"/>
            <a:ext cx="67211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 smtClean="0"/>
              <a:t>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66" y="2102556"/>
            <a:ext cx="7713133" cy="402360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Level one</a:t>
            </a:r>
          </a:p>
          <a:p>
            <a:pPr lvl="1"/>
            <a:r>
              <a:rPr lang="en-CA" dirty="0" smtClean="0"/>
              <a:t>Level two</a:t>
            </a:r>
          </a:p>
          <a:p>
            <a:pPr lvl="2"/>
            <a:r>
              <a:rPr lang="en-CA" dirty="0" smtClean="0"/>
              <a:t>Level three</a:t>
            </a:r>
          </a:p>
          <a:p>
            <a:pPr lvl="3"/>
            <a:r>
              <a:rPr lang="en-CA" dirty="0" smtClean="0"/>
              <a:t>Level four</a:t>
            </a:r>
          </a:p>
          <a:p>
            <a:pPr lvl="4"/>
            <a:r>
              <a:rPr lang="en-CA" dirty="0" smtClean="0"/>
              <a:t>Level five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1665" y="6484038"/>
            <a:ext cx="2003779" cy="2732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spc="0">
                <a:solidFill>
                  <a:srgbClr val="B1BB5D"/>
                </a:solidFill>
              </a:defRPr>
            </a:lvl1pPr>
          </a:lstStyle>
          <a:p>
            <a:r>
              <a:rPr lang="en-CA" dirty="0" smtClean="0"/>
              <a:t>HTTP501 – Team 5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" y="12211"/>
            <a:ext cx="1895224" cy="1716616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7535334" y="6441016"/>
            <a:ext cx="115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627074A-582B-AB40-B8B0-716E3349B0E2}" type="slidenum">
              <a:rPr lang="en-US" smtClean="0">
                <a:solidFill>
                  <a:srgbClr val="F7E6CE"/>
                </a:solidFill>
              </a:rPr>
              <a:pPr algn="r"/>
              <a:t>‹#›</a:t>
            </a:fld>
            <a:r>
              <a:rPr lang="en-US" dirty="0" smtClean="0">
                <a:solidFill>
                  <a:srgbClr val="F7E6CE"/>
                </a:solidFill>
              </a:rPr>
              <a:t> of 45</a:t>
            </a:r>
          </a:p>
        </p:txBody>
      </p:sp>
    </p:spTree>
    <p:extLst>
      <p:ext uri="{BB962C8B-B14F-4D97-AF65-F5344CB8AC3E}">
        <p14:creationId xmlns:p14="http://schemas.microsoft.com/office/powerpoint/2010/main" val="404534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6C6E58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 baseline="0">
          <a:solidFill>
            <a:srgbClr val="417378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baseline="0">
          <a:solidFill>
            <a:srgbClr val="6C6E58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B1BB5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C55C57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E423A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brdhc.on.ca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xc.hu/browse.phtml?f=download&amp;id=1139313&amp;redirect=photo" TargetMode="External"/><Relationship Id="rId3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478424" y="3007893"/>
            <a:ext cx="3502526" cy="28073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55C57"/>
                </a:solidFill>
              </a:rPr>
              <a:t>Team 5:</a:t>
            </a:r>
          </a:p>
          <a:p>
            <a:pPr marL="457200" lvl="1" indent="0">
              <a:buNone/>
            </a:pPr>
            <a:r>
              <a:rPr lang="en-US" dirty="0" smtClean="0"/>
              <a:t>Shannon – Strategy</a:t>
            </a:r>
          </a:p>
          <a:p>
            <a:pPr marL="457200" lvl="1" indent="0">
              <a:buNone/>
            </a:pPr>
            <a:r>
              <a:rPr lang="en-US" dirty="0" smtClean="0"/>
              <a:t>Anmar </a:t>
            </a:r>
            <a:r>
              <a:rPr lang="en-US" dirty="0"/>
              <a:t>– </a:t>
            </a:r>
            <a:r>
              <a:rPr lang="en-US" dirty="0" smtClean="0"/>
              <a:t>Back-End</a:t>
            </a:r>
          </a:p>
          <a:p>
            <a:pPr marL="457200" lvl="1" indent="0">
              <a:buNone/>
            </a:pPr>
            <a:r>
              <a:rPr lang="en-US" dirty="0"/>
              <a:t>Ben – </a:t>
            </a:r>
            <a:r>
              <a:rPr lang="en-US" dirty="0" smtClean="0"/>
              <a:t>Content</a:t>
            </a:r>
          </a:p>
          <a:p>
            <a:pPr marL="457200" lvl="1" indent="0">
              <a:buNone/>
            </a:pPr>
            <a:r>
              <a:rPr lang="en-US" dirty="0" smtClean="0"/>
              <a:t>Navpreet – Interface</a:t>
            </a:r>
          </a:p>
          <a:p>
            <a:pPr marL="457200" lvl="1" indent="0">
              <a:buNone/>
            </a:pPr>
            <a:r>
              <a:rPr lang="en-US" dirty="0" smtClean="0"/>
              <a:t>Marki -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60376" y="1963880"/>
            <a:ext cx="8226426" cy="629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000" dirty="0" smtClean="0"/>
              <a:t>Blind River District Health Centre Website Redesign</a:t>
            </a:r>
            <a:endParaRPr lang="en-CA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sp>
        <p:nvSpPr>
          <p:cNvPr id="5" name="AutoShape 2" descr="Displaying A_Helping_Hand_-_1094x82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06" y="2660318"/>
            <a:ext cx="2717130" cy="362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14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73" y="2407805"/>
            <a:ext cx="4388228" cy="2792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Deliverable – Content Redesign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666" y="2274125"/>
            <a:ext cx="4440545" cy="31668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 smtClean="0"/>
              <a:t>Information Architecture</a:t>
            </a:r>
            <a:endParaRPr lang="en-CA" dirty="0"/>
          </a:p>
          <a:p>
            <a:pPr lvl="1"/>
            <a:r>
              <a:rPr lang="en-CA" dirty="0" smtClean="0"/>
              <a:t>Website structure </a:t>
            </a:r>
            <a:r>
              <a:rPr lang="en-CA" dirty="0"/>
              <a:t>or </a:t>
            </a:r>
            <a:r>
              <a:rPr lang="en-CA" dirty="0" smtClean="0"/>
              <a:t>organization</a:t>
            </a:r>
          </a:p>
          <a:p>
            <a:pPr lvl="1"/>
            <a:r>
              <a:rPr lang="en-CA" dirty="0" smtClean="0"/>
              <a:t>Relation between different pages</a:t>
            </a:r>
          </a:p>
          <a:p>
            <a:pPr lvl="1"/>
            <a:r>
              <a:rPr lang="en-CA" dirty="0" smtClean="0"/>
              <a:t>Clear, logical growth</a:t>
            </a:r>
          </a:p>
          <a:p>
            <a:pPr marL="457189" lvl="1" indent="0">
              <a:buNone/>
            </a:pPr>
            <a:endParaRPr lang="en-CA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8369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Deliverable – Content Redesign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Benefits to the health centre</a:t>
            </a:r>
          </a:p>
          <a:p>
            <a:pPr lvl="1"/>
            <a:r>
              <a:rPr lang="en-CA" dirty="0" smtClean="0"/>
              <a:t>Provide better services to community</a:t>
            </a:r>
          </a:p>
          <a:p>
            <a:pPr lvl="1"/>
            <a:r>
              <a:rPr lang="en-CA" dirty="0" smtClean="0"/>
              <a:t>More donation opportunities</a:t>
            </a:r>
          </a:p>
          <a:p>
            <a:pPr lvl="1"/>
            <a:r>
              <a:rPr lang="en-CA" dirty="0" smtClean="0"/>
              <a:t>Attract doctors and volunteers</a:t>
            </a:r>
          </a:p>
          <a:p>
            <a:pPr lvl="1"/>
            <a:r>
              <a:rPr lang="en-CA" dirty="0" smtClean="0"/>
              <a:t>Ownership of the website</a:t>
            </a:r>
          </a:p>
          <a:p>
            <a:pPr lvl="1"/>
            <a:r>
              <a:rPr lang="en-CA" dirty="0" smtClean="0"/>
              <a:t>Keep content up to date</a:t>
            </a:r>
          </a:p>
          <a:p>
            <a:pPr lvl="1"/>
            <a:r>
              <a:rPr lang="en-CA" dirty="0" smtClean="0"/>
              <a:t>Reflect changes quickly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300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eck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39" y="2173940"/>
            <a:ext cx="1919352" cy="16501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Deliverable – Content Redesign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6532" y="2655380"/>
            <a:ext cx="5631208" cy="2633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Benefits to </a:t>
            </a:r>
            <a:r>
              <a:rPr lang="en-CA" dirty="0" smtClean="0"/>
              <a:t>website visitors</a:t>
            </a:r>
            <a:endParaRPr lang="en-CA" dirty="0"/>
          </a:p>
          <a:p>
            <a:pPr lvl="1"/>
            <a:r>
              <a:rPr lang="en-CA" dirty="0" smtClean="0"/>
              <a:t>Find the key information quickly and easily</a:t>
            </a:r>
          </a:p>
          <a:p>
            <a:pPr lvl="1"/>
            <a:r>
              <a:rPr lang="en-CA" dirty="0"/>
              <a:t>Consistent and predictable </a:t>
            </a:r>
            <a:r>
              <a:rPr lang="en-CA" dirty="0" smtClean="0"/>
              <a:t>content</a:t>
            </a:r>
          </a:p>
          <a:p>
            <a:pPr lvl="1"/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870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Deliverable - Interface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824" y="2100330"/>
            <a:ext cx="7713133" cy="402360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What is Responsive </a:t>
            </a:r>
            <a:r>
              <a:rPr lang="en-IN" dirty="0" smtClean="0"/>
              <a:t>Web Design (RWD) ?</a:t>
            </a:r>
          </a:p>
          <a:p>
            <a:pPr lvl="1"/>
            <a:r>
              <a:rPr lang="en-IN" dirty="0"/>
              <a:t>A</a:t>
            </a:r>
            <a:r>
              <a:rPr lang="en-IN" dirty="0" smtClean="0"/>
              <a:t>llows </a:t>
            </a:r>
            <a:r>
              <a:rPr lang="en-IN" dirty="0"/>
              <a:t>you to tailor a site’s layout &amp; interfaces to suit various devices</a:t>
            </a:r>
            <a:r>
              <a:rPr lang="en-IN" dirty="0" smtClean="0"/>
              <a:t>.</a:t>
            </a:r>
          </a:p>
          <a:p>
            <a:pPr lvl="2"/>
            <a:r>
              <a:rPr lang="en-IN" dirty="0" smtClean="0">
                <a:solidFill>
                  <a:srgbClr val="C55C57"/>
                </a:solidFill>
              </a:rPr>
              <a:t>Adaptable </a:t>
            </a:r>
            <a:r>
              <a:rPr lang="en-IN" dirty="0">
                <a:solidFill>
                  <a:srgbClr val="C55C57"/>
                </a:solidFill>
              </a:rPr>
              <a:t>Layout          </a:t>
            </a:r>
            <a:endParaRPr lang="en-IN" dirty="0" smtClean="0">
              <a:solidFill>
                <a:srgbClr val="C55C57"/>
              </a:solidFill>
            </a:endParaRPr>
          </a:p>
          <a:p>
            <a:pPr lvl="2"/>
            <a:r>
              <a:rPr lang="en-IN" dirty="0" smtClean="0">
                <a:solidFill>
                  <a:srgbClr val="C55C57"/>
                </a:solidFill>
              </a:rPr>
              <a:t>Content</a:t>
            </a:r>
          </a:p>
          <a:p>
            <a:pPr lvl="2"/>
            <a:r>
              <a:rPr lang="en-IN" dirty="0" smtClean="0">
                <a:solidFill>
                  <a:srgbClr val="C55C57"/>
                </a:solidFill>
              </a:rPr>
              <a:t>Functionality</a:t>
            </a:r>
            <a:endParaRPr lang="en-IN" dirty="0">
              <a:solidFill>
                <a:srgbClr val="C55C57"/>
              </a:solidFill>
            </a:endParaRPr>
          </a:p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6" name="Picture 5" descr="rw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55" y="3661611"/>
            <a:ext cx="3456202" cy="22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8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Deliverable - Interface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666" y="2102556"/>
            <a:ext cx="7713133" cy="237979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Present Day </a:t>
            </a:r>
            <a:r>
              <a:rPr lang="en-IN" dirty="0" smtClean="0"/>
              <a:t>Scenario</a:t>
            </a:r>
          </a:p>
          <a:p>
            <a:pPr lvl="1"/>
            <a:r>
              <a:rPr lang="en-IN" dirty="0"/>
              <a:t>Different </a:t>
            </a:r>
            <a:r>
              <a:rPr lang="en-IN" dirty="0" smtClean="0"/>
              <a:t>Platforms, Devices</a:t>
            </a:r>
          </a:p>
          <a:p>
            <a:pPr lvl="1"/>
            <a:r>
              <a:rPr lang="en-IN" dirty="0" smtClean="0"/>
              <a:t>Smart </a:t>
            </a:r>
            <a:r>
              <a:rPr lang="en-IN" dirty="0"/>
              <a:t>devices increasing quickly</a:t>
            </a:r>
          </a:p>
          <a:p>
            <a:pPr lvl="1"/>
            <a:r>
              <a:rPr lang="en-IN" dirty="0"/>
              <a:t>Plenty of users visit websites using mobile</a:t>
            </a:r>
          </a:p>
          <a:p>
            <a:pPr lvl="1">
              <a:lnSpc>
                <a:spcPct val="150000"/>
              </a:lnSpc>
            </a:pP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50647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Deliverable - Interface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Advantages</a:t>
            </a:r>
          </a:p>
          <a:p>
            <a:pPr lvl="1"/>
            <a:r>
              <a:rPr lang="en-IN" dirty="0"/>
              <a:t>Single </a:t>
            </a:r>
            <a:r>
              <a:rPr lang="en-IN" dirty="0" smtClean="0"/>
              <a:t>URL (</a:t>
            </a:r>
            <a:r>
              <a:rPr lang="en-IN" dirty="0" smtClean="0">
                <a:solidFill>
                  <a:srgbClr val="C55C57"/>
                </a:solidFill>
                <a:hlinkClick r:id="rId2"/>
              </a:rPr>
              <a:t>http://www.brdhc.on.ca/</a:t>
            </a:r>
            <a:r>
              <a:rPr lang="en-IN" dirty="0" smtClean="0"/>
              <a:t>)</a:t>
            </a:r>
            <a:endParaRPr lang="en-IN" dirty="0"/>
          </a:p>
          <a:p>
            <a:pPr lvl="1"/>
            <a:r>
              <a:rPr lang="en-IN" dirty="0" smtClean="0"/>
              <a:t>Save </a:t>
            </a:r>
            <a:r>
              <a:rPr lang="en-IN" dirty="0" smtClean="0"/>
              <a:t>time </a:t>
            </a:r>
            <a:r>
              <a:rPr lang="en-IN" dirty="0"/>
              <a:t>and money</a:t>
            </a:r>
          </a:p>
          <a:p>
            <a:pPr lvl="1"/>
            <a:r>
              <a:rPr lang="en-IN" dirty="0"/>
              <a:t>T</a:t>
            </a:r>
            <a:r>
              <a:rPr lang="en-IN" dirty="0" smtClean="0"/>
              <a:t>housands </a:t>
            </a:r>
            <a:r>
              <a:rPr lang="en-IN" dirty="0"/>
              <a:t>of potential users</a:t>
            </a:r>
          </a:p>
          <a:p>
            <a:pPr lvl="1"/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7591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ind river cellular cover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2082801"/>
            <a:ext cx="7886700" cy="33705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8339" y="160339"/>
            <a:ext cx="6721160" cy="1143000"/>
          </a:xfrm>
        </p:spPr>
        <p:txBody>
          <a:bodyPr/>
          <a:lstStyle/>
          <a:p>
            <a:r>
              <a:rPr lang="en-CA" dirty="0" smtClean="0"/>
              <a:t>Deliverable - Interface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sp>
        <p:nvSpPr>
          <p:cNvPr id="3" name="Oval 2"/>
          <p:cNvSpPr/>
          <p:nvPr/>
        </p:nvSpPr>
        <p:spPr>
          <a:xfrm>
            <a:off x="2863818" y="4233720"/>
            <a:ext cx="772032" cy="772030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25278" y="4976097"/>
            <a:ext cx="1061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Blind River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857882" y="1877786"/>
            <a:ext cx="847250" cy="847248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outerShdw blurRad="50800" dist="127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28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Deliverable - Interface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Websites that are not responsive</a:t>
            </a:r>
          </a:p>
          <a:p>
            <a:pPr lvl="1"/>
            <a:r>
              <a:rPr lang="en-IN" dirty="0"/>
              <a:t>Hard to read</a:t>
            </a:r>
          </a:p>
          <a:p>
            <a:pPr lvl="1"/>
            <a:r>
              <a:rPr lang="en-IN" dirty="0"/>
              <a:t>Hard to navigate</a:t>
            </a:r>
          </a:p>
          <a:p>
            <a:pPr lvl="1"/>
            <a:r>
              <a:rPr lang="en-IN" dirty="0" smtClean="0"/>
              <a:t>Takes </a:t>
            </a:r>
            <a:r>
              <a:rPr lang="en-IN" dirty="0"/>
              <a:t>too long to load</a:t>
            </a:r>
          </a:p>
          <a:p>
            <a:pPr lvl="1"/>
            <a:r>
              <a:rPr lang="en-IN" dirty="0"/>
              <a:t>Key </a:t>
            </a:r>
            <a:r>
              <a:rPr lang="en-IN" dirty="0" smtClean="0"/>
              <a:t>information </a:t>
            </a:r>
            <a:r>
              <a:rPr lang="en-IN" dirty="0"/>
              <a:t>is not displayed prominently</a:t>
            </a:r>
          </a:p>
          <a:p>
            <a:pPr lvl="1"/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1431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Deliverable - Interface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7267" y="2741996"/>
            <a:ext cx="2874001" cy="2765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Just because you can open a site on mobile, does mean it’s mobile </a:t>
            </a:r>
            <a:r>
              <a:rPr lang="en-IN" dirty="0" smtClean="0"/>
              <a:t>friendly</a:t>
            </a:r>
          </a:p>
          <a:p>
            <a:endParaRPr lang="en-IN" dirty="0" smtClean="0"/>
          </a:p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7" name="Picture 6" descr="old_brdhc_on_phone9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4" y="2175994"/>
            <a:ext cx="2078272" cy="3772064"/>
          </a:xfrm>
          <a:prstGeom prst="rect">
            <a:avLst/>
          </a:prstGeom>
        </p:spPr>
      </p:pic>
      <p:pic>
        <p:nvPicPr>
          <p:cNvPr id="8" name="Picture 7" descr="iPhone5-old-na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108" y="2197846"/>
            <a:ext cx="2066234" cy="3750212"/>
          </a:xfrm>
          <a:prstGeom prst="rect">
            <a:avLst/>
          </a:prstGeom>
        </p:spPr>
      </p:pic>
      <p:pic>
        <p:nvPicPr>
          <p:cNvPr id="9" name="Picture 8" descr="iPhone5-old-welco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60" y="2197846"/>
            <a:ext cx="2070907" cy="375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78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Deliverable - Interface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3666" y="2316452"/>
            <a:ext cx="7713133" cy="1894601"/>
          </a:xfrm>
        </p:spPr>
        <p:txBody>
          <a:bodyPr>
            <a:normAutofit/>
          </a:bodyPr>
          <a:lstStyle/>
          <a:p>
            <a:r>
              <a:rPr lang="en-IN" dirty="0" smtClean="0"/>
              <a:t>Critical information is visible for quick response in emergency situations</a:t>
            </a:r>
          </a:p>
          <a:p>
            <a:r>
              <a:rPr lang="en-IN" dirty="0" smtClean="0"/>
              <a:t>Careers: recruiting hospital staff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8410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Understanding Your Needs</a:t>
            </a:r>
            <a:endParaRPr lang="en-CA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73666" y="2289714"/>
            <a:ext cx="7713133" cy="2937339"/>
          </a:xfrm>
        </p:spPr>
        <p:txBody>
          <a:bodyPr/>
          <a:lstStyle/>
          <a:p>
            <a:r>
              <a:rPr lang="en-CA" dirty="0" smtClean="0"/>
              <a:t>Accessibility – Standards are Changing</a:t>
            </a:r>
          </a:p>
          <a:p>
            <a:r>
              <a:rPr lang="en-CA" dirty="0" smtClean="0"/>
              <a:t>Content Management System (CMS)</a:t>
            </a:r>
          </a:p>
          <a:p>
            <a:r>
              <a:rPr lang="en-CA" dirty="0" smtClean="0"/>
              <a:t>Content Redesign</a:t>
            </a:r>
          </a:p>
          <a:p>
            <a:r>
              <a:rPr lang="en-CA" dirty="0"/>
              <a:t>Responsive </a:t>
            </a:r>
            <a:r>
              <a:rPr lang="en-CA" dirty="0" smtClean="0"/>
              <a:t>Design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5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Deliverable - Interface</a:t>
            </a:r>
            <a:endParaRPr lang="en-CA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73666" y="2102556"/>
            <a:ext cx="7542537" cy="268333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Future </a:t>
            </a:r>
            <a:r>
              <a:rPr lang="en-IN" dirty="0" smtClean="0"/>
              <a:t>Enhancements</a:t>
            </a:r>
          </a:p>
          <a:p>
            <a:pPr lvl="1"/>
            <a:r>
              <a:rPr lang="en-IN" dirty="0"/>
              <a:t>With a responsive </a:t>
            </a:r>
            <a:r>
              <a:rPr lang="en-IN" dirty="0" smtClean="0"/>
              <a:t>website</a:t>
            </a:r>
            <a:r>
              <a:rPr lang="en-IN" dirty="0"/>
              <a:t>, the MDM solutions </a:t>
            </a:r>
            <a:r>
              <a:rPr lang="en-IN" dirty="0" smtClean="0"/>
              <a:t>are easily incorporated</a:t>
            </a:r>
            <a:endParaRPr lang="en-IN" dirty="0"/>
          </a:p>
          <a:p>
            <a:pPr lvl="1"/>
            <a:r>
              <a:rPr lang="en-IN" dirty="0" smtClean="0"/>
              <a:t>BYOD </a:t>
            </a:r>
            <a:r>
              <a:rPr lang="en-IN" dirty="0"/>
              <a:t>solutions </a:t>
            </a:r>
            <a:r>
              <a:rPr lang="en-IN" dirty="0" smtClean="0"/>
              <a:t>are simple to implement</a:t>
            </a:r>
            <a:endParaRPr lang="en-CA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2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Deliverable - Interface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7" name="Picture 6" descr="old_brdhc_on_phone9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1" y="1485293"/>
            <a:ext cx="2691552" cy="4885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53" y="1594556"/>
            <a:ext cx="2710391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9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Deliverable - Interface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7" name="Picture 6" descr="old_brdhc_on_phone9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1" y="1485293"/>
            <a:ext cx="2691552" cy="4885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53" y="1594557"/>
            <a:ext cx="2710391" cy="47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3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Deliverable - Interface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7" name="Picture 6" descr="old_brdhc_on_phone9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1" y="1485293"/>
            <a:ext cx="2691552" cy="4885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53" y="1594557"/>
            <a:ext cx="2710391" cy="47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78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Deliverable - Interface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7" name="Picture 6" descr="old_brdhc_on_phone9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1" y="1485293"/>
            <a:ext cx="2691552" cy="4885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53" y="1594557"/>
            <a:ext cx="2710391" cy="47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0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Deliverable - Interface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7" name="Picture 6" descr="old_brdhc_on_phone9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1" y="1485293"/>
            <a:ext cx="2691552" cy="4885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53" y="1594557"/>
            <a:ext cx="2710391" cy="47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4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Deliverable - Interface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7" name="Picture 6" descr="old_brdhc_on_phone9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1" y="1485293"/>
            <a:ext cx="2691552" cy="4885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53" y="1594557"/>
            <a:ext cx="2710391" cy="47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96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Deliverable - Interface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7" name="Picture 6" descr="old_brdhc_on_phone9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1" y="1485293"/>
            <a:ext cx="2691552" cy="4885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53" y="1594557"/>
            <a:ext cx="2710391" cy="47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92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Deliverable - Interface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7" name="Picture 6" descr="old_brdhc_on_phone9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1" y="1485293"/>
            <a:ext cx="2691552" cy="4885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53" y="1594557"/>
            <a:ext cx="2710391" cy="47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Deliverable - Interface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6" y="1072437"/>
            <a:ext cx="8763008" cy="584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5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Deliverable - CMS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1902" y="4297704"/>
            <a:ext cx="6945158" cy="1820681"/>
          </a:xfrm>
        </p:spPr>
        <p:txBody>
          <a:bodyPr/>
          <a:lstStyle/>
          <a:p>
            <a:r>
              <a:rPr lang="en-CA" dirty="0" smtClean="0"/>
              <a:t>Content </a:t>
            </a:r>
            <a:r>
              <a:rPr lang="en-CA" dirty="0"/>
              <a:t>Management </a:t>
            </a:r>
            <a:r>
              <a:rPr lang="en-CA" dirty="0" smtClean="0"/>
              <a:t>System (CMS) </a:t>
            </a:r>
          </a:p>
          <a:p>
            <a:r>
              <a:rPr lang="en-CA" dirty="0"/>
              <a:t>A</a:t>
            </a:r>
            <a:r>
              <a:rPr lang="en-CA" dirty="0" smtClean="0"/>
              <a:t> </a:t>
            </a:r>
            <a:r>
              <a:rPr lang="en-CA" dirty="0"/>
              <a:t>system that manages the content </a:t>
            </a:r>
            <a:r>
              <a:rPr lang="en-CA" dirty="0" smtClean="0"/>
              <a:t>of </a:t>
            </a:r>
            <a:r>
              <a:rPr lang="en-CA" dirty="0"/>
              <a:t>a w</a:t>
            </a:r>
            <a:r>
              <a:rPr lang="en-CA" dirty="0" smtClean="0"/>
              <a:t>ebsite.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120" y="1869790"/>
            <a:ext cx="2231536" cy="2231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9221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Deliverable - Interface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7" name="Picture 6" descr="old_brdhc_on_phone9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1" y="1485293"/>
            <a:ext cx="2691552" cy="4885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53" y="1594557"/>
            <a:ext cx="2710391" cy="47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90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Deliverable - Interface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7" name="Picture 6" descr="old_brdhc_on_phone9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1" y="1485293"/>
            <a:ext cx="2691552" cy="4885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53" y="1594557"/>
            <a:ext cx="2710391" cy="470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2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Deliverable - Interface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6" y="1072437"/>
            <a:ext cx="8763007" cy="584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2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Deliverable - Interface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6" y="1072437"/>
            <a:ext cx="8763008" cy="584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97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Deliverable - Interface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6" y="1072437"/>
            <a:ext cx="8763007" cy="584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5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Deliverable - Interface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6" y="1072437"/>
            <a:ext cx="8763007" cy="584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52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Deliverable - Interface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20" y="1653695"/>
            <a:ext cx="3530783" cy="470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16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Deliverable - Interface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20" y="1653695"/>
            <a:ext cx="3530783" cy="470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66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Deliverable - Interface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20" y="1653695"/>
            <a:ext cx="3530783" cy="470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94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Timeline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/>
              <a:buChar char="•"/>
            </a:pPr>
            <a:r>
              <a:rPr lang="en-CA" sz="3200" dirty="0" smtClean="0">
                <a:solidFill>
                  <a:srgbClr val="417378"/>
                </a:solidFill>
              </a:rPr>
              <a:t>Define information architecture</a:t>
            </a:r>
            <a:endParaRPr lang="en-CA" sz="3200" dirty="0">
              <a:solidFill>
                <a:srgbClr val="417378"/>
              </a:solidFill>
            </a:endParaRPr>
          </a:p>
          <a:p>
            <a:pPr lvl="1">
              <a:buFont typeface="Arial"/>
              <a:buChar char="•"/>
            </a:pPr>
            <a:r>
              <a:rPr lang="en-CA" sz="3200" dirty="0" smtClean="0">
                <a:solidFill>
                  <a:srgbClr val="417378"/>
                </a:solidFill>
              </a:rPr>
              <a:t>Design user interface </a:t>
            </a:r>
            <a:r>
              <a:rPr lang="en-CA" sz="3200" dirty="0">
                <a:solidFill>
                  <a:srgbClr val="417378"/>
                </a:solidFill>
              </a:rPr>
              <a:t>and </a:t>
            </a:r>
            <a:r>
              <a:rPr lang="en-CA" sz="3200" dirty="0" smtClean="0">
                <a:solidFill>
                  <a:srgbClr val="417378"/>
                </a:solidFill>
              </a:rPr>
              <a:t>features</a:t>
            </a:r>
          </a:p>
          <a:p>
            <a:pPr lvl="1">
              <a:buFont typeface="Arial"/>
              <a:buChar char="•"/>
            </a:pPr>
            <a:r>
              <a:rPr lang="en-CA" sz="3200" dirty="0" smtClean="0">
                <a:solidFill>
                  <a:srgbClr val="417378"/>
                </a:solidFill>
              </a:rPr>
              <a:t>Prepare content</a:t>
            </a:r>
          </a:p>
          <a:p>
            <a:pPr lvl="1">
              <a:buFont typeface="Arial"/>
              <a:buChar char="•"/>
            </a:pPr>
            <a:r>
              <a:rPr lang="en-CA" sz="3200" dirty="0" smtClean="0">
                <a:solidFill>
                  <a:srgbClr val="417378"/>
                </a:solidFill>
              </a:rPr>
              <a:t>Programming</a:t>
            </a:r>
          </a:p>
          <a:p>
            <a:pPr lvl="1">
              <a:buFont typeface="Arial"/>
              <a:buChar char="•"/>
            </a:pPr>
            <a:r>
              <a:rPr lang="en-CA" sz="3200" dirty="0" smtClean="0">
                <a:solidFill>
                  <a:srgbClr val="417378"/>
                </a:solidFill>
              </a:rPr>
              <a:t>Load content</a:t>
            </a:r>
            <a:endParaRPr lang="en-CA" sz="3200" dirty="0">
              <a:solidFill>
                <a:srgbClr val="417378"/>
              </a:solidFill>
            </a:endParaRPr>
          </a:p>
          <a:p>
            <a:pPr lvl="1">
              <a:buFont typeface="Arial"/>
              <a:buChar char="•"/>
            </a:pPr>
            <a:r>
              <a:rPr lang="en-CA" sz="3200" dirty="0">
                <a:solidFill>
                  <a:srgbClr val="417378"/>
                </a:solidFill>
              </a:rPr>
              <a:t>Training and launch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5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Deliverable - CMS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82775" y="3092326"/>
            <a:ext cx="3606800" cy="2420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rgbClr val="6C6E58"/>
                </a:solidFill>
              </a:rPr>
              <a:t>1.	The information 	such as text</a:t>
            </a:r>
            <a:r>
              <a:rPr lang="en-CA" dirty="0">
                <a:solidFill>
                  <a:srgbClr val="6C6E58"/>
                </a:solidFill>
              </a:rPr>
              <a:t>, images, </a:t>
            </a:r>
            <a:r>
              <a:rPr lang="en-CA" dirty="0" smtClean="0">
                <a:solidFill>
                  <a:srgbClr val="6C6E58"/>
                </a:solidFill>
              </a:rPr>
              <a:t>	audio 	and anything 	you </a:t>
            </a:r>
            <a:r>
              <a:rPr lang="en-CA" dirty="0">
                <a:solidFill>
                  <a:srgbClr val="6C6E58"/>
                </a:solidFill>
              </a:rPr>
              <a:t>see on a </a:t>
            </a:r>
            <a:r>
              <a:rPr lang="en-CA" dirty="0" smtClean="0">
                <a:solidFill>
                  <a:srgbClr val="6C6E58"/>
                </a:solidFill>
              </a:rPr>
              <a:t>website 	when </a:t>
            </a:r>
            <a:r>
              <a:rPr lang="en-CA" dirty="0">
                <a:solidFill>
                  <a:srgbClr val="6C6E58"/>
                </a:solidFill>
              </a:rPr>
              <a:t>you visit it</a:t>
            </a:r>
            <a:r>
              <a:rPr lang="en-CA" dirty="0" smtClean="0">
                <a:solidFill>
                  <a:srgbClr val="6C6E58"/>
                </a:solidFill>
              </a:rPr>
              <a:t>.</a:t>
            </a:r>
          </a:p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599" y="2108252"/>
            <a:ext cx="8077200" cy="610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 smtClean="0"/>
              <a:t>Content</a:t>
            </a:r>
            <a:r>
              <a:rPr lang="en-CA" dirty="0" smtClean="0"/>
              <a:t> can </a:t>
            </a:r>
            <a:r>
              <a:rPr lang="en-CA" dirty="0"/>
              <a:t>be broken down into two categories</a:t>
            </a:r>
            <a:r>
              <a:rPr lang="en-CA" dirty="0" smtClean="0"/>
              <a:t>:</a:t>
            </a:r>
            <a:endParaRPr lang="en-CA" dirty="0"/>
          </a:p>
        </p:txBody>
      </p:sp>
      <p:pic>
        <p:nvPicPr>
          <p:cNvPr id="7" name="Picture 6" descr="desktop old brdhc P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913032"/>
            <a:ext cx="3967418" cy="248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11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Schedule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5" name="Picture 4" descr="schedu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17572"/>
            <a:ext cx="8229598" cy="29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63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Schedule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5" name="Picture 4" descr="schedu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17572"/>
            <a:ext cx="8229598" cy="29651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75100" y="2517572"/>
            <a:ext cx="4737099" cy="296512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7"/>
          <p:cNvSpPr>
            <a:spLocks noGrp="1"/>
          </p:cNvSpPr>
          <p:nvPr>
            <p:ph sz="half" idx="1"/>
          </p:nvPr>
        </p:nvSpPr>
        <p:spPr>
          <a:xfrm>
            <a:off x="2324100" y="1954758"/>
            <a:ext cx="1651000" cy="5608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rgbClr val="C55C57"/>
                </a:solidFill>
              </a:rPr>
              <a:t>Discover</a:t>
            </a:r>
          </a:p>
        </p:txBody>
      </p:sp>
    </p:spTree>
    <p:extLst>
      <p:ext uri="{BB962C8B-B14F-4D97-AF65-F5344CB8AC3E}">
        <p14:creationId xmlns:p14="http://schemas.microsoft.com/office/powerpoint/2010/main" val="2121289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Schedule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5" name="Picture 4" descr="schedu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17572"/>
            <a:ext cx="8229598" cy="29651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86500" y="2517572"/>
            <a:ext cx="2400299" cy="296512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7"/>
          <p:cNvSpPr>
            <a:spLocks noGrp="1"/>
          </p:cNvSpPr>
          <p:nvPr>
            <p:ph sz="half" idx="1"/>
          </p:nvPr>
        </p:nvSpPr>
        <p:spPr>
          <a:xfrm>
            <a:off x="3924300" y="1953716"/>
            <a:ext cx="2438400" cy="56080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rgbClr val="C55C57"/>
                </a:solidFill>
              </a:rPr>
              <a:t>Define &amp; Design</a:t>
            </a:r>
          </a:p>
        </p:txBody>
      </p:sp>
    </p:spTree>
    <p:extLst>
      <p:ext uri="{BB962C8B-B14F-4D97-AF65-F5344CB8AC3E}">
        <p14:creationId xmlns:p14="http://schemas.microsoft.com/office/powerpoint/2010/main" val="711464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Schedule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5" name="Picture 4" descr="schedu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17572"/>
            <a:ext cx="8229598" cy="29651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07300" y="2517572"/>
            <a:ext cx="1079499" cy="296512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7"/>
          <p:cNvSpPr>
            <a:spLocks noGrp="1"/>
          </p:cNvSpPr>
          <p:nvPr>
            <p:ph sz="half" idx="1"/>
          </p:nvPr>
        </p:nvSpPr>
        <p:spPr>
          <a:xfrm>
            <a:off x="6286500" y="1953716"/>
            <a:ext cx="1320800" cy="56080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rgbClr val="C55C57"/>
                </a:solidFill>
              </a:rPr>
              <a:t>Develop</a:t>
            </a:r>
          </a:p>
        </p:txBody>
      </p:sp>
    </p:spTree>
    <p:extLst>
      <p:ext uri="{BB962C8B-B14F-4D97-AF65-F5344CB8AC3E}">
        <p14:creationId xmlns:p14="http://schemas.microsoft.com/office/powerpoint/2010/main" val="2545118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Schedule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5" name="Picture 4" descr="schedu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17572"/>
            <a:ext cx="8229598" cy="2965126"/>
          </a:xfrm>
          <a:prstGeom prst="rect">
            <a:avLst/>
          </a:prstGeom>
        </p:spPr>
      </p:pic>
      <p:sp>
        <p:nvSpPr>
          <p:cNvPr id="6" name="Content Placeholder 7"/>
          <p:cNvSpPr>
            <a:spLocks noGrp="1"/>
          </p:cNvSpPr>
          <p:nvPr>
            <p:ph sz="half" idx="1"/>
          </p:nvPr>
        </p:nvSpPr>
        <p:spPr>
          <a:xfrm>
            <a:off x="7454899" y="1953716"/>
            <a:ext cx="1320799" cy="5608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rgbClr val="C55C57"/>
                </a:solidFill>
              </a:rPr>
              <a:t>Deploy!</a:t>
            </a:r>
          </a:p>
        </p:txBody>
      </p:sp>
    </p:spTree>
    <p:extLst>
      <p:ext uri="{BB962C8B-B14F-4D97-AF65-F5344CB8AC3E}">
        <p14:creationId xmlns:p14="http://schemas.microsoft.com/office/powerpoint/2010/main" val="276336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73667" y="2237027"/>
            <a:ext cx="7109510" cy="32314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 smtClean="0"/>
              <a:t>Opportunities for the Hospital</a:t>
            </a:r>
          </a:p>
          <a:p>
            <a:pPr lvl="1"/>
            <a:r>
              <a:rPr lang="en-CA" dirty="0" smtClean="0"/>
              <a:t>Accessible design – AODA compliant</a:t>
            </a:r>
          </a:p>
          <a:p>
            <a:pPr lvl="1"/>
            <a:r>
              <a:rPr lang="en-CA" dirty="0" smtClean="0"/>
              <a:t>Ease and clarity with content redesign</a:t>
            </a:r>
          </a:p>
          <a:p>
            <a:pPr lvl="1"/>
            <a:r>
              <a:rPr lang="en-CA" dirty="0" smtClean="0"/>
              <a:t>Responsive to all devices</a:t>
            </a:r>
          </a:p>
          <a:p>
            <a:pPr lvl="1"/>
            <a:r>
              <a:rPr lang="en-CA" dirty="0" smtClean="0"/>
              <a:t>Control with CMS</a:t>
            </a:r>
          </a:p>
          <a:p>
            <a:pPr lvl="1"/>
            <a:endParaRPr lang="en-CA" dirty="0" smtClean="0"/>
          </a:p>
          <a:p>
            <a:pPr lvl="1"/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4585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THANK YOU!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Blind River District Health Centre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5503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Deliverable - CMS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60469" y="3077384"/>
            <a:ext cx="3606800" cy="240331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CA" dirty="0">
                <a:solidFill>
                  <a:srgbClr val="6C6E58"/>
                </a:solidFill>
              </a:rPr>
              <a:t>2</a:t>
            </a:r>
            <a:r>
              <a:rPr lang="en-CA" dirty="0" smtClean="0">
                <a:solidFill>
                  <a:srgbClr val="6C6E58"/>
                </a:solidFill>
              </a:rPr>
              <a:t>.</a:t>
            </a:r>
            <a:r>
              <a:rPr lang="en-CA" dirty="0">
                <a:solidFill>
                  <a:srgbClr val="6C6E58"/>
                </a:solidFill>
              </a:rPr>
              <a:t>	The applications or </a:t>
            </a:r>
            <a:r>
              <a:rPr lang="en-CA" dirty="0" smtClean="0">
                <a:solidFill>
                  <a:srgbClr val="6C6E58"/>
                </a:solidFill>
              </a:rPr>
              <a:t>	software </a:t>
            </a:r>
            <a:r>
              <a:rPr lang="en-CA" dirty="0">
                <a:solidFill>
                  <a:srgbClr val="6C6E58"/>
                </a:solidFill>
              </a:rPr>
              <a:t>that runs on 	the website’s </a:t>
            </a:r>
            <a:r>
              <a:rPr lang="en-CA" dirty="0" smtClean="0">
                <a:solidFill>
                  <a:srgbClr val="6C6E58"/>
                </a:solidFill>
              </a:rPr>
              <a:t>	servers </a:t>
            </a:r>
            <a:r>
              <a:rPr lang="en-CA" dirty="0">
                <a:solidFill>
                  <a:srgbClr val="6C6E58"/>
                </a:solidFill>
              </a:rPr>
              <a:t>and displays </a:t>
            </a:r>
            <a:r>
              <a:rPr lang="en-CA" dirty="0" smtClean="0">
                <a:solidFill>
                  <a:srgbClr val="6C6E58"/>
                </a:solidFill>
              </a:rPr>
              <a:t>	the information</a:t>
            </a:r>
            <a:endParaRPr lang="en-CA" dirty="0">
              <a:solidFill>
                <a:srgbClr val="6C6E58"/>
              </a:solidFill>
            </a:endParaRPr>
          </a:p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609599" y="2108252"/>
            <a:ext cx="8077200" cy="610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 smtClean="0"/>
              <a:t>Content</a:t>
            </a:r>
            <a:r>
              <a:rPr lang="en-CA" dirty="0" smtClean="0"/>
              <a:t> can </a:t>
            </a:r>
            <a:r>
              <a:rPr lang="en-CA" dirty="0"/>
              <a:t>be broken down into two categories</a:t>
            </a:r>
            <a:r>
              <a:rPr lang="en-CA" dirty="0" smtClean="0"/>
              <a:t>:</a:t>
            </a:r>
            <a:endParaRPr lang="en-CA" dirty="0"/>
          </a:p>
        </p:txBody>
      </p:sp>
      <p:pic>
        <p:nvPicPr>
          <p:cNvPr id="8" name="Picture 7" descr="WordpressAdm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871601"/>
            <a:ext cx="4112171" cy="260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8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Deliverable - CMS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80441825"/>
              </p:ext>
            </p:extLst>
          </p:nvPr>
        </p:nvGraphicFramePr>
        <p:xfrm>
          <a:off x="500521" y="1328970"/>
          <a:ext cx="8028931" cy="2526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desktop old brdhc P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27" y="3858473"/>
            <a:ext cx="3589955" cy="2245699"/>
          </a:xfrm>
          <a:prstGeom prst="rect">
            <a:avLst/>
          </a:prstGeom>
        </p:spPr>
      </p:pic>
      <p:pic>
        <p:nvPicPr>
          <p:cNvPr id="11" name="Picture 10" descr="WordpressAdmi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98" y="3858473"/>
            <a:ext cx="3476187" cy="220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41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Deliverable - CMS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2352" y="2414911"/>
            <a:ext cx="4614447" cy="33127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/>
              <a:t>Where </a:t>
            </a:r>
            <a:r>
              <a:rPr lang="en-CA" b="1" dirty="0" smtClean="0"/>
              <a:t>is “content”?</a:t>
            </a:r>
          </a:p>
          <a:p>
            <a:pPr lvl="1"/>
            <a:r>
              <a:rPr lang="en-CA" sz="2500" dirty="0" smtClean="0"/>
              <a:t>Stored </a:t>
            </a:r>
            <a:r>
              <a:rPr lang="en-CA" sz="2500" dirty="0"/>
              <a:t>o</a:t>
            </a:r>
            <a:r>
              <a:rPr lang="en-CA" sz="2500" dirty="0" smtClean="0"/>
              <a:t>n a server in a place called a database</a:t>
            </a:r>
          </a:p>
          <a:p>
            <a:pPr lvl="1"/>
            <a:r>
              <a:rPr lang="en-CA" sz="2500" b="1" dirty="0" smtClean="0"/>
              <a:t>Server: </a:t>
            </a:r>
            <a:r>
              <a:rPr lang="en-CA" sz="2500" dirty="0" smtClean="0"/>
              <a:t>a centralized computer </a:t>
            </a:r>
            <a:endParaRPr lang="en-CA" sz="2500" dirty="0"/>
          </a:p>
          <a:p>
            <a:pPr lvl="1"/>
            <a:r>
              <a:rPr lang="en-CA" sz="2500" b="1" dirty="0" smtClean="0"/>
              <a:t>Database:</a:t>
            </a:r>
            <a:r>
              <a:rPr lang="en-CA" sz="2500" dirty="0" smtClean="0"/>
              <a:t> </a:t>
            </a:r>
            <a:r>
              <a:rPr lang="en-CA" sz="2500" dirty="0"/>
              <a:t>is </a:t>
            </a:r>
            <a:r>
              <a:rPr lang="en-CA" sz="2500" dirty="0" smtClean="0"/>
              <a:t>a collection of related data</a:t>
            </a:r>
            <a:endParaRPr lang="en-CA" sz="2500" b="1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  <p:pic>
        <p:nvPicPr>
          <p:cNvPr id="6" name="Picture 5" descr="Network Server 1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86" y="2606842"/>
            <a:ext cx="3379078" cy="3010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12542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Deliverable - CMS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304" y="2159918"/>
            <a:ext cx="7015749" cy="3424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200" dirty="0"/>
              <a:t>The benefit of using a CMS:</a:t>
            </a:r>
          </a:p>
          <a:p>
            <a:pPr lvl="1"/>
            <a:r>
              <a:rPr lang="en-CA" sz="2800" dirty="0"/>
              <a:t>No </a:t>
            </a:r>
            <a:r>
              <a:rPr lang="en-CA" sz="2800" dirty="0" smtClean="0"/>
              <a:t>need </a:t>
            </a:r>
            <a:r>
              <a:rPr lang="en-CA" sz="2800" dirty="0"/>
              <a:t>to install a client </a:t>
            </a:r>
            <a:r>
              <a:rPr lang="en-CA" sz="2800" dirty="0" smtClean="0"/>
              <a:t>software.</a:t>
            </a:r>
          </a:p>
          <a:p>
            <a:pPr lvl="1"/>
            <a:r>
              <a:rPr lang="en-CA" sz="2800" dirty="0" smtClean="0"/>
              <a:t>Programming knowledge is not required</a:t>
            </a:r>
          </a:p>
          <a:p>
            <a:pPr lvl="1"/>
            <a:r>
              <a:rPr lang="en-CA" sz="2800" dirty="0"/>
              <a:t>No delay in updating the website</a:t>
            </a:r>
          </a:p>
          <a:p>
            <a:pPr lvl="1"/>
            <a:r>
              <a:rPr lang="en-CA" sz="2800" dirty="0" smtClean="0"/>
              <a:t>Website </a:t>
            </a:r>
            <a:r>
              <a:rPr lang="en-CA" sz="2800" dirty="0"/>
              <a:t>a</a:t>
            </a:r>
            <a:r>
              <a:rPr lang="en-CA" sz="2800" dirty="0" smtClean="0"/>
              <a:t>ccess </a:t>
            </a:r>
            <a:r>
              <a:rPr lang="en-CA" sz="2800" dirty="0"/>
              <a:t>c</a:t>
            </a:r>
            <a:r>
              <a:rPr lang="en-CA" sz="2800" dirty="0" smtClean="0"/>
              <a:t>ontrol</a:t>
            </a:r>
          </a:p>
          <a:p>
            <a:pPr lvl="1"/>
            <a:r>
              <a:rPr lang="en-CA" sz="2800" dirty="0"/>
              <a:t>Consistency</a:t>
            </a:r>
          </a:p>
          <a:p>
            <a:pPr marL="457200" lvl="1" indent="0">
              <a:buNone/>
            </a:pP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61569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Deliverable - CMS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12" y="1998274"/>
            <a:ext cx="8753040" cy="160062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How </a:t>
            </a:r>
            <a:r>
              <a:rPr lang="en-CA" dirty="0" smtClean="0"/>
              <a:t>to use a CMS?</a:t>
            </a:r>
            <a:endParaRPr lang="en-CA" dirty="0"/>
          </a:p>
          <a:p>
            <a:pPr lvl="1"/>
            <a:r>
              <a:rPr lang="en-CA" dirty="0"/>
              <a:t>C</a:t>
            </a:r>
            <a:r>
              <a:rPr lang="en-CA" sz="2600" dirty="0"/>
              <a:t>MS </a:t>
            </a:r>
            <a:r>
              <a:rPr lang="en-CA" sz="2600" dirty="0" smtClean="0"/>
              <a:t>can be accessed on the internet</a:t>
            </a:r>
            <a:endParaRPr lang="en-CA" sz="2600" dirty="0"/>
          </a:p>
          <a:p>
            <a:pPr lvl="1"/>
            <a:r>
              <a:rPr lang="en-CA" sz="2600" dirty="0" smtClean="0"/>
              <a:t>Users can create</a:t>
            </a:r>
            <a:r>
              <a:rPr lang="en-CA" sz="2600" dirty="0"/>
              <a:t>, maintain, </a:t>
            </a:r>
            <a:r>
              <a:rPr lang="en-CA" sz="2600" dirty="0" smtClean="0"/>
              <a:t>update, and remove content</a:t>
            </a:r>
            <a:endParaRPr lang="en-CA" sz="2600" dirty="0"/>
          </a:p>
          <a:p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 smtClean="0"/>
              <a:t>HTTP501 – Team 5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387134" y="3708300"/>
            <a:ext cx="6941391" cy="2502545"/>
            <a:chOff x="0" y="0"/>
            <a:chExt cx="4305206" cy="1551940"/>
          </a:xfrm>
        </p:grpSpPr>
        <p:sp>
          <p:nvSpPr>
            <p:cNvPr id="7" name="Right Arrow 6"/>
            <p:cNvSpPr/>
            <p:nvPr/>
          </p:nvSpPr>
          <p:spPr>
            <a:xfrm>
              <a:off x="1269242" y="777922"/>
              <a:ext cx="375314" cy="24528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CA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4024"/>
              <a:ext cx="1182370" cy="8305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grpSp>
          <p:nvGrpSpPr>
            <p:cNvPr id="9" name="Group 8"/>
            <p:cNvGrpSpPr/>
            <p:nvPr/>
          </p:nvGrpSpPr>
          <p:grpSpPr>
            <a:xfrm>
              <a:off x="1699147" y="0"/>
              <a:ext cx="2606059" cy="1551940"/>
              <a:chOff x="0" y="0"/>
              <a:chExt cx="2606059" cy="155194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784225" cy="155194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9809" y="163773"/>
                <a:ext cx="1746250" cy="121793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</p:spTree>
    <p:extLst>
      <p:ext uri="{BB962C8B-B14F-4D97-AF65-F5344CB8AC3E}">
        <p14:creationId xmlns:p14="http://schemas.microsoft.com/office/powerpoint/2010/main" val="1889344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3606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2362</TotalTime>
  <Words>723</Words>
  <Application>Microsoft Macintosh PowerPoint</Application>
  <PresentationFormat>On-screen Show (4:3)</PresentationFormat>
  <Paragraphs>180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Introduction</vt:lpstr>
      <vt:lpstr>Understanding Your Needs</vt:lpstr>
      <vt:lpstr>Deliverable - CMS</vt:lpstr>
      <vt:lpstr>Deliverable - CMS</vt:lpstr>
      <vt:lpstr>Deliverable - CMS</vt:lpstr>
      <vt:lpstr>Deliverable - CMS</vt:lpstr>
      <vt:lpstr>Deliverable - CMS</vt:lpstr>
      <vt:lpstr>Deliverable - CMS</vt:lpstr>
      <vt:lpstr>Deliverable - CMS</vt:lpstr>
      <vt:lpstr>Deliverable – Content Redesign</vt:lpstr>
      <vt:lpstr>Deliverable – Content Redesign</vt:lpstr>
      <vt:lpstr>Deliverable – Content Redesign</vt:lpstr>
      <vt:lpstr>Deliverable - Interface</vt:lpstr>
      <vt:lpstr>Deliverable - Interface</vt:lpstr>
      <vt:lpstr>Deliverable - Interface</vt:lpstr>
      <vt:lpstr>Deliverable - Interface</vt:lpstr>
      <vt:lpstr>Deliverable - Interface</vt:lpstr>
      <vt:lpstr>Deliverable - Interface</vt:lpstr>
      <vt:lpstr>Deliverable - Interface</vt:lpstr>
      <vt:lpstr>Deliverable - Interface</vt:lpstr>
      <vt:lpstr>Deliverable - Interface</vt:lpstr>
      <vt:lpstr>Deliverable - Interface</vt:lpstr>
      <vt:lpstr>Deliverable - Interface</vt:lpstr>
      <vt:lpstr>Deliverable - Interface</vt:lpstr>
      <vt:lpstr>Deliverable - Interface</vt:lpstr>
      <vt:lpstr>Deliverable - Interface</vt:lpstr>
      <vt:lpstr>Deliverable - Interface</vt:lpstr>
      <vt:lpstr>Deliverable - Interface</vt:lpstr>
      <vt:lpstr>Deliverable - Interface</vt:lpstr>
      <vt:lpstr>Deliverable - Interface</vt:lpstr>
      <vt:lpstr>Deliverable - Interface</vt:lpstr>
      <vt:lpstr>Deliverable - Interface</vt:lpstr>
      <vt:lpstr>Deliverable - Interface</vt:lpstr>
      <vt:lpstr>Deliverable - Interface</vt:lpstr>
      <vt:lpstr>Deliverable - Interface</vt:lpstr>
      <vt:lpstr>Deliverable - Interface</vt:lpstr>
      <vt:lpstr>Deliverable - Interface</vt:lpstr>
      <vt:lpstr>Deliverable - Interface</vt:lpstr>
      <vt:lpstr>Timeline</vt:lpstr>
      <vt:lpstr>Schedule</vt:lpstr>
      <vt:lpstr>Schedule</vt:lpstr>
      <vt:lpstr>Schedule</vt:lpstr>
      <vt:lpstr>Schedule</vt:lpstr>
      <vt:lpstr>Schedule</vt:lpstr>
      <vt:lpstr>Conclusion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Marki</dc:creator>
  <cp:lastModifiedBy>Marki</cp:lastModifiedBy>
  <cp:revision>60</cp:revision>
  <dcterms:created xsi:type="dcterms:W3CDTF">2013-11-21T17:14:30Z</dcterms:created>
  <dcterms:modified xsi:type="dcterms:W3CDTF">2013-12-08T23:58:50Z</dcterms:modified>
</cp:coreProperties>
</file>